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2" r:id="rId4"/>
    <p:sldId id="266" r:id="rId5"/>
    <p:sldId id="269" r:id="rId6"/>
    <p:sldId id="270" r:id="rId7"/>
    <p:sldId id="278" r:id="rId8"/>
    <p:sldId id="279" r:id="rId9"/>
    <p:sldId id="267" r:id="rId10"/>
    <p:sldId id="276" r:id="rId11"/>
    <p:sldId id="268" r:id="rId12"/>
    <p:sldId id="258" r:id="rId13"/>
    <p:sldId id="257" r:id="rId14"/>
    <p:sldId id="271" r:id="rId15"/>
    <p:sldId id="259" r:id="rId16"/>
    <p:sldId id="260" r:id="rId17"/>
    <p:sldId id="280" r:id="rId18"/>
    <p:sldId id="263" r:id="rId19"/>
    <p:sldId id="275" r:id="rId20"/>
    <p:sldId id="274" r:id="rId21"/>
    <p:sldId id="272" r:id="rId22"/>
    <p:sldId id="273" r:id="rId23"/>
    <p:sldId id="264" r:id="rId24"/>
    <p:sldId id="281" r:id="rId25"/>
    <p:sldId id="282" r:id="rId26"/>
    <p:sldId id="284" r:id="rId27"/>
    <p:sldId id="283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E1684-7C2D-449B-B683-0E0BD14D5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C7C371-4B80-49C1-87B8-A5DBCA583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95554D-0201-4CEB-9745-710C8094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AA45FE-4170-4CA3-81CC-FE1234B3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D3EDF8-E279-4F91-9962-BDBFC15B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57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40777A-CE95-40A4-81CB-CFD5EB2D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8684FD-8BAC-4B80-B843-296E026AF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985481-0988-4D8B-A5C8-D672659A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905A10-CAD6-4311-B03A-5172ABB8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D04A39-299B-41FB-8DE1-C4F455DC3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64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C7093C-B647-4D62-9841-C4AC755FE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9E8535-469A-4C37-BF79-B58CEEE27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275D54-BD7D-4658-8CF9-67C62C41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6A5E2-B0DB-47EB-8986-EA236072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3C196D-092D-4E37-8CA3-DE470019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9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5EE2D7-E6F2-4029-ADDA-5772F545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BDC290-C556-41A2-A0BF-D80847AA4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18D689-81F8-4F80-B792-AD652BF3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C9C4F4-89D8-4E86-A4C6-970ABADE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C1BA85-BF89-4637-9C23-31DE70B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11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A5F20-D095-4FD6-B885-1BF9053C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261FC1-E184-4F06-82EA-2BAC67AC6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FD3D93-C9D7-43E9-8055-EF11C627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9A27F5-F18D-4FB2-AF19-527BFB34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283210-FFED-4D8D-BAA6-788FA4C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2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86D0A4-F8D4-40BA-B366-476E23D2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2A342F-FF97-4204-A6E5-FB8997FAE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0473C5-19F3-44AC-B4EF-5CD0CCD61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C185D7-60FF-4A70-A273-A55904D8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816FF7-3018-45E1-82D0-D4A2E397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395A47-274D-464B-BAA7-D1E642DE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05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C2C27-00DF-495D-BE83-ED4ADB2C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5ADE36-95AA-46D8-8440-EB34DFD83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199654-68FE-4167-884C-3430736BB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06780D-8245-476F-AB18-6CF84D492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5FFD956-FFD7-413C-9D8F-05588042B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21C1FE-864F-4763-887E-4695C6ED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14D1F7-0634-4C22-A1A6-2687720E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1EBE33-E101-48E5-9838-0DF73A87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62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46CC7D-8241-4CDF-AE17-C150B041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0F6ECD-8D55-4046-9930-C2C897F7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1E8DC0-683B-4B4A-A682-FD5D612A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34798D-0FA1-4BD6-AF56-B743561E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42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5CE745-9CE2-4F49-98E7-FE12BB45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389DB22-B30A-4805-A621-58A30A0E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933373-20CE-4B12-BF6D-03B0B40B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1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8A894F-DB7B-4C22-814D-BCCAE801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2DAD28-5DD9-4DE8-ABD1-FF38696F3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106F64-BF52-4B6A-AB44-8BBFFC5BB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8D2BC4-1104-4CF5-A12A-13EBA2BA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8D394F-E263-4947-A6B4-36A80BAC6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662865-23F3-42F0-A0A2-9E43E760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6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4C4CFD-ECD3-45E4-A192-027D9185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F07DCA6-A832-49DD-8B05-B08737403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20CBD3-CA46-4404-9D7B-893C61461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BF45C6-A225-4D98-80F2-67AD6924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9BD2D8-ABEB-4779-AB25-F66093C8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3735B8-21BD-4FE9-935E-4A198741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03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514EF7-7B08-409B-945A-206ED20B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E181EA-606E-4F24-87FC-7ADB613E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7111F1-D3D4-468C-AFED-373FA9601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CC4FC-8B4C-4A04-BF55-922D4B73ED35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C212AA-B924-415C-90DC-777228CFA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7A3974-5924-40C2-A17F-066CC1463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C73C-BBE5-443C-8E4B-E095CDEA78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76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2775/TSP-W.2018.012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2D56B2-9313-4143-809F-224857395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EE8C797-3051-46B7-907A-58ABBC96A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58C161-35A7-43E8-96C0-0F4F4775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1" y="110348"/>
            <a:ext cx="11794898" cy="648599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9B8FB8-D2D6-4B18-BC7C-19AA6C533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" y="191031"/>
            <a:ext cx="1810789" cy="22433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AFC77E-0247-447C-9F2E-599B1476AD92}"/>
              </a:ext>
            </a:extLst>
          </p:cNvPr>
          <p:cNvSpPr txBox="1"/>
          <p:nvPr/>
        </p:nvSpPr>
        <p:spPr>
          <a:xfrm>
            <a:off x="6248400" y="475129"/>
            <a:ext cx="42761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194310" algn="ct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LIBERA  ACCADEMIA POPOLARE</a:t>
            </a:r>
          </a:p>
          <a:p>
            <a:pPr indent="-194310" algn="ct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>
                <a:latin typeface="Arial" panose="020B0604020202020204" pitchFamily="34" charset="0"/>
                <a:ea typeface="Times New Roman" panose="02020603050405020304" pitchFamily="18" charset="0"/>
              </a:rPr>
              <a:t>DELLA TERZA ETA’</a:t>
            </a:r>
          </a:p>
          <a:p>
            <a:pPr indent="-194310" algn="ct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PIEVE EMANUELE</a:t>
            </a:r>
          </a:p>
          <a:p>
            <a:pPr indent="-194310" algn="ct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>
                <a:latin typeface="Arial" panose="020B0604020202020204" pitchFamily="34" charset="0"/>
                <a:ea typeface="Times New Roman" panose="02020603050405020304" pitchFamily="18" charset="0"/>
              </a:rPr>
              <a:t>Anno accademico 2024/25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25786D-F514-4341-94B6-F14962E65846}"/>
              </a:ext>
            </a:extLst>
          </p:cNvPr>
          <p:cNvSpPr txBox="1"/>
          <p:nvPr/>
        </p:nvSpPr>
        <p:spPr>
          <a:xfrm>
            <a:off x="2698376" y="3146612"/>
            <a:ext cx="689385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PAROLE , PAROLE</a:t>
            </a:r>
          </a:p>
          <a:p>
            <a:pPr algn="ctr"/>
            <a:r>
              <a:rPr lang="it-IT" sz="4000" b="1" dirty="0"/>
              <a:t>RISCOPRIAMO L’ITALIANO</a:t>
            </a:r>
          </a:p>
          <a:p>
            <a:pPr algn="ctr"/>
            <a:r>
              <a:rPr lang="it-IT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562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D81D53-B299-4CBF-91EE-92B7B2C5307D}"/>
              </a:ext>
            </a:extLst>
          </p:cNvPr>
          <p:cNvSpPr txBox="1"/>
          <p:nvPr/>
        </p:nvSpPr>
        <p:spPr>
          <a:xfrm>
            <a:off x="4294094" y="456247"/>
            <a:ext cx="501127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VIA ACACIE</a:t>
            </a:r>
          </a:p>
          <a:p>
            <a:r>
              <a:rPr lang="it-IT" sz="2800" b="1" dirty="0"/>
              <a:t>VIA ACERI</a:t>
            </a:r>
          </a:p>
          <a:p>
            <a:r>
              <a:rPr lang="it-IT" sz="2800" b="1" dirty="0"/>
              <a:t>VIA GELSI</a:t>
            </a:r>
          </a:p>
          <a:p>
            <a:r>
              <a:rPr lang="it-IT" sz="2800" b="1" dirty="0"/>
              <a:t>DELLE BETULLE,</a:t>
            </a:r>
          </a:p>
          <a:p>
            <a:r>
              <a:rPr lang="it-IT" sz="2800" b="1" dirty="0"/>
              <a:t>VIA DELLE GARDENIE.</a:t>
            </a:r>
          </a:p>
          <a:p>
            <a:r>
              <a:rPr lang="it-IT" sz="2800" b="1" dirty="0"/>
              <a:t>VIA DEI GIGLI</a:t>
            </a:r>
          </a:p>
          <a:p>
            <a:r>
              <a:rPr lang="it-IT" sz="2800" b="1" dirty="0"/>
              <a:t>VIA MAGNOLIE,</a:t>
            </a:r>
          </a:p>
          <a:p>
            <a:r>
              <a:rPr lang="it-IT" sz="2800" b="1" dirty="0"/>
              <a:t>VIA OLMI</a:t>
            </a:r>
          </a:p>
          <a:p>
            <a:r>
              <a:rPr lang="it-IT" sz="2800" b="1" dirty="0"/>
              <a:t>VIA DELLE ORCHIDEE</a:t>
            </a:r>
          </a:p>
          <a:p>
            <a:r>
              <a:rPr lang="it-IT" sz="2800" b="1" dirty="0"/>
              <a:t>VIA DEI PINI</a:t>
            </a:r>
          </a:p>
          <a:p>
            <a:r>
              <a:rPr lang="it-IT" sz="2800" b="1" dirty="0"/>
              <a:t>VIA DEI PLATANI</a:t>
            </a:r>
          </a:p>
          <a:p>
            <a:r>
              <a:rPr lang="it-IT" sz="2800" b="1" dirty="0"/>
              <a:t>VIA DELLE ROSE</a:t>
            </a:r>
          </a:p>
          <a:p>
            <a:r>
              <a:rPr lang="it-IT" sz="2800" b="1" dirty="0"/>
              <a:t>VIA DELLE STELLE ALPINE</a:t>
            </a:r>
          </a:p>
          <a:p>
            <a:r>
              <a:rPr lang="it-IT" sz="2800" b="1" dirty="0"/>
              <a:t>VIA DEI TULIPANI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137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DB3457-D404-4461-BCD4-ED80510B5B8C}"/>
              </a:ext>
            </a:extLst>
          </p:cNvPr>
          <p:cNvSpPr txBox="1"/>
          <p:nvPr/>
        </p:nvSpPr>
        <p:spPr>
          <a:xfrm>
            <a:off x="790575" y="257175"/>
            <a:ext cx="47765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LA BETULLA 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5B13E6-EBA7-4276-B9D9-69E7AD1D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06" y="2017059"/>
            <a:ext cx="6777044" cy="3748366"/>
          </a:xfrm>
          <a:prstGeom prst="rect">
            <a:avLst/>
          </a:prstGeom>
        </p:spPr>
      </p:pic>
      <p:pic>
        <p:nvPicPr>
          <p:cNvPr id="5" name="Picture 2" descr="Betulla Superiore | Zuccari">
            <a:extLst>
              <a:ext uri="{FF2B5EF4-FFF2-40B4-BE49-F238E27FC236}">
                <a16:creationId xmlns:a16="http://schemas.microsoft.com/office/drawing/2014/main" id="{F023B29F-7C43-4BAA-87C5-A4B7E464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70" y="826561"/>
            <a:ext cx="3653707" cy="56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87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bete rosso: caratteristiche e segreti dell'albero di Natale">
            <a:extLst>
              <a:ext uri="{FF2B5EF4-FFF2-40B4-BE49-F238E27FC236}">
                <a16:creationId xmlns:a16="http://schemas.microsoft.com/office/drawing/2014/main" id="{B7F51192-1528-401B-B0E0-AD0F2042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22" y="791414"/>
            <a:ext cx="5942471" cy="39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19561E-360E-4544-B0F2-AB216F27F303}"/>
              </a:ext>
            </a:extLst>
          </p:cNvPr>
          <p:cNvSpPr txBox="1"/>
          <p:nvPr/>
        </p:nvSpPr>
        <p:spPr>
          <a:xfrm>
            <a:off x="4389339" y="5253318"/>
            <a:ext cx="227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L’ABETE </a:t>
            </a:r>
          </a:p>
        </p:txBody>
      </p:sp>
    </p:spTree>
    <p:extLst>
      <p:ext uri="{BB962C8B-B14F-4D97-AF65-F5344CB8AC3E}">
        <p14:creationId xmlns:p14="http://schemas.microsoft.com/office/powerpoint/2010/main" val="3937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 grande acacia - Nuovi Lavori">
            <a:extLst>
              <a:ext uri="{FF2B5EF4-FFF2-40B4-BE49-F238E27FC236}">
                <a16:creationId xmlns:a16="http://schemas.microsoft.com/office/drawing/2014/main" id="{C5F80A8B-7BF3-4620-B2B1-2534E541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6" y="435369"/>
            <a:ext cx="5074858" cy="5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E348E6-EF1B-4365-9544-3B9B91FC8FF3}"/>
              </a:ext>
            </a:extLst>
          </p:cNvPr>
          <p:cNvSpPr txBox="1"/>
          <p:nvPr/>
        </p:nvSpPr>
        <p:spPr>
          <a:xfrm>
            <a:off x="3379694" y="5782235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LE     ACACIE</a:t>
            </a:r>
          </a:p>
        </p:txBody>
      </p:sp>
    </p:spTree>
    <p:extLst>
      <p:ext uri="{BB962C8B-B14F-4D97-AF65-F5344CB8AC3E}">
        <p14:creationId xmlns:p14="http://schemas.microsoft.com/office/powerpoint/2010/main" val="309262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535CD2-2FA4-4662-AFA1-914D447D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2" y="206188"/>
            <a:ext cx="45529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1C0A8B-BA17-4603-8B29-A8547345D560}"/>
              </a:ext>
            </a:extLst>
          </p:cNvPr>
          <p:cNvSpPr txBox="1"/>
          <p:nvPr/>
        </p:nvSpPr>
        <p:spPr>
          <a:xfrm>
            <a:off x="708212" y="2691752"/>
            <a:ext cx="30838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BANDIERA DEL CANADA </a:t>
            </a:r>
          </a:p>
          <a:p>
            <a:r>
              <a:rPr lang="it-IT" dirty="0"/>
              <a:t>CON LA FOGLIA DI </a:t>
            </a:r>
            <a:r>
              <a:rPr lang="it-IT" sz="3200" b="1" dirty="0"/>
              <a:t>ACERO</a:t>
            </a:r>
          </a:p>
        </p:txBody>
      </p:sp>
      <p:pic>
        <p:nvPicPr>
          <p:cNvPr id="5" name="Picture 6" descr="acero-rosso-giapponese-acer-palmatum-atropurpureum-vaso-15-altezz-40-80-cm-L-1652753-9670977_3  su Vivaio Fratelli Neri. Spediamo a Parma e Reggio Emilia">
            <a:extLst>
              <a:ext uri="{FF2B5EF4-FFF2-40B4-BE49-F238E27FC236}">
                <a16:creationId xmlns:a16="http://schemas.microsoft.com/office/drawing/2014/main" id="{06266925-3C9F-4D2E-98DF-1E65F5761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72" y="843218"/>
            <a:ext cx="4415116" cy="44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i foglie stagioni">
            <a:extLst>
              <a:ext uri="{FF2B5EF4-FFF2-40B4-BE49-F238E27FC236}">
                <a16:creationId xmlns:a16="http://schemas.microsoft.com/office/drawing/2014/main" id="{4FD3EF9A-C866-40DC-A285-ABA6A380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5" y="3618890"/>
            <a:ext cx="4552951" cy="30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10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 PIANTA DI GARDENIA RADICANS RADICANTE VASO 16CM esterno fiori  profumattisimi">
            <a:extLst>
              <a:ext uri="{FF2B5EF4-FFF2-40B4-BE49-F238E27FC236}">
                <a16:creationId xmlns:a16="http://schemas.microsoft.com/office/drawing/2014/main" id="{3E9381B7-0BF6-4315-AA66-ADD52661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30" y="-430306"/>
            <a:ext cx="44767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ardenia: delicata pianta dal profumo tropicale">
            <a:extLst>
              <a:ext uri="{FF2B5EF4-FFF2-40B4-BE49-F238E27FC236}">
                <a16:creationId xmlns:a16="http://schemas.microsoft.com/office/drawing/2014/main" id="{5CBCD928-5C9D-4228-A93C-41A85C9E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47" y="3590039"/>
            <a:ext cx="4545105" cy="303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E1125B-13F0-4766-8B5E-C89AEBFD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89" y="3590039"/>
            <a:ext cx="2368417" cy="30300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100DBB-A31F-4C28-B039-DBC683243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605" y="282715"/>
            <a:ext cx="3324689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5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renze e i suoi simboli: dal giglio al leone - Sara's Florence">
            <a:extLst>
              <a:ext uri="{FF2B5EF4-FFF2-40B4-BE49-F238E27FC236}">
                <a16:creationId xmlns:a16="http://schemas.microsoft.com/office/drawing/2014/main" id="{224AB970-1FD6-4CBD-A2E2-69819A7B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4" y="724099"/>
            <a:ext cx="2076261" cy="27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 Lilium Giglio Bianco">
            <a:extLst>
              <a:ext uri="{FF2B5EF4-FFF2-40B4-BE49-F238E27FC236}">
                <a16:creationId xmlns:a16="http://schemas.microsoft.com/office/drawing/2014/main" id="{1781B8E3-DD3E-42EA-BD87-BDF9A035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3" y="-85164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ekking sull'Isola del Giglio dal 26 al 28 aprile - caicarpi.it">
            <a:extLst>
              <a:ext uri="{FF2B5EF4-FFF2-40B4-BE49-F238E27FC236}">
                <a16:creationId xmlns:a16="http://schemas.microsoft.com/office/drawing/2014/main" id="{404AB545-89CC-456B-AFF2-4C47F9DE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44" y="404352"/>
            <a:ext cx="3429000" cy="49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 Gigliuccio | Ricamo Tutorial">
            <a:extLst>
              <a:ext uri="{FF2B5EF4-FFF2-40B4-BE49-F238E27FC236}">
                <a16:creationId xmlns:a16="http://schemas.microsoft.com/office/drawing/2014/main" id="{62A61AC2-681F-47D3-A495-E703D8F75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33" y="4293152"/>
            <a:ext cx="4139393" cy="23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20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31C0A9-CD4D-4202-B7A9-5C1ABEC12F4C}"/>
              </a:ext>
            </a:extLst>
          </p:cNvPr>
          <p:cNvSpPr txBox="1"/>
          <p:nvPr/>
        </p:nvSpPr>
        <p:spPr>
          <a:xfrm>
            <a:off x="2545977" y="1129554"/>
            <a:ext cx="67773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IL COLORE BIANCO</a:t>
            </a:r>
          </a:p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r>
              <a:rPr lang="it-IT" sz="2800" b="1" dirty="0"/>
              <a:t>BATTERSI ALL’ARMA BIANCA</a:t>
            </a:r>
          </a:p>
          <a:p>
            <a:r>
              <a:rPr lang="it-IT" sz="2800" b="1" dirty="0"/>
              <a:t>IL PARTITO DEI BIANCHI</a:t>
            </a:r>
          </a:p>
          <a:p>
            <a:r>
              <a:rPr lang="it-IT" sz="2800" b="1" dirty="0"/>
              <a:t>BIANCO RUSSO O BIELORUSSO</a:t>
            </a:r>
          </a:p>
          <a:p>
            <a:r>
              <a:rPr lang="it-IT" sz="2800" b="1" dirty="0"/>
              <a:t>IL CAVALIERE BIANCO</a:t>
            </a:r>
          </a:p>
          <a:p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423238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0C310C-EA35-4A77-BEB5-BEE6C4E2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6" y="69627"/>
            <a:ext cx="6380537" cy="45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1D0B1B-A39D-4589-AE9E-197854A6EC76}"/>
              </a:ext>
            </a:extLst>
          </p:cNvPr>
          <p:cNvSpPr txBox="1"/>
          <p:nvPr/>
        </p:nvSpPr>
        <p:spPr>
          <a:xfrm>
            <a:off x="591670" y="4491318"/>
            <a:ext cx="10757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MAGNOLIA</a:t>
            </a:r>
          </a:p>
          <a:p>
            <a:r>
              <a:rPr lang="it-IT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Isolati sul verde albero splendono | fior di magnolia: delicati pensieri  nella notte umana.  (Anna </a:t>
            </a:r>
            <a:r>
              <a:rPr lang="it-IT" sz="2800" i="1" dirty="0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it-IT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aria Ortese)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9054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E7785C-F843-4162-B083-DAA41FC342A8}"/>
              </a:ext>
            </a:extLst>
          </p:cNvPr>
          <p:cNvSpPr txBox="1"/>
          <p:nvPr/>
        </p:nvSpPr>
        <p:spPr>
          <a:xfrm>
            <a:off x="941296" y="605739"/>
            <a:ext cx="18198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L’OLMO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268846-DB6E-4D5C-85ED-4C87A188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893" y="1354044"/>
            <a:ext cx="6776811" cy="50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1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672491-8085-41F2-B6CF-C556D54CDCAC}"/>
              </a:ext>
            </a:extLst>
          </p:cNvPr>
          <p:cNvSpPr txBox="1"/>
          <p:nvPr/>
        </p:nvSpPr>
        <p:spPr>
          <a:xfrm>
            <a:off x="4769223" y="1246094"/>
            <a:ext cx="31107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pieve</a:t>
            </a:r>
          </a:p>
          <a:p>
            <a:endParaRPr lang="it-IT" sz="2800" b="1" dirty="0"/>
          </a:p>
          <a:p>
            <a:endParaRPr lang="it-IT" sz="2800" b="1" dirty="0"/>
          </a:p>
          <a:p>
            <a:r>
              <a:rPr lang="it-IT" sz="2800" b="1" dirty="0"/>
              <a:t>Il pievano</a:t>
            </a:r>
          </a:p>
          <a:p>
            <a:r>
              <a:rPr lang="it-IT" sz="2800" b="1" dirty="0"/>
              <a:t>Il curato</a:t>
            </a:r>
          </a:p>
          <a:p>
            <a:r>
              <a:rPr lang="it-IT" sz="2800" b="1" dirty="0"/>
              <a:t>Il canonico</a:t>
            </a:r>
          </a:p>
          <a:p>
            <a:r>
              <a:rPr lang="it-IT" sz="2800" b="1" dirty="0"/>
              <a:t>Il vicario</a:t>
            </a:r>
          </a:p>
          <a:p>
            <a:r>
              <a:rPr lang="it-IT" sz="2800" b="1" dirty="0"/>
              <a:t>Il prete</a:t>
            </a:r>
          </a:p>
          <a:p>
            <a:r>
              <a:rPr lang="it-IT" sz="2800" b="1" dirty="0"/>
              <a:t>L’arciprete</a:t>
            </a:r>
          </a:p>
          <a:p>
            <a:r>
              <a:rPr lang="it-IT" sz="2800" b="1" dirty="0"/>
              <a:t>Il prevosto</a:t>
            </a:r>
          </a:p>
          <a:p>
            <a:r>
              <a:rPr lang="it-IT" sz="2800" b="1" dirty="0"/>
              <a:t>La parrocchia</a:t>
            </a:r>
          </a:p>
        </p:txBody>
      </p:sp>
    </p:spTree>
    <p:extLst>
      <p:ext uri="{BB962C8B-B14F-4D97-AF65-F5344CB8AC3E}">
        <p14:creationId xmlns:p14="http://schemas.microsoft.com/office/powerpoint/2010/main" val="3197588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E3FD58-02EA-4843-9622-A6B7A897D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785" y="1709497"/>
            <a:ext cx="5582429" cy="34390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025B5A-9BE3-4CFD-9FB7-F7CDC59675A5}"/>
              </a:ext>
            </a:extLst>
          </p:cNvPr>
          <p:cNvSpPr txBox="1"/>
          <p:nvPr/>
        </p:nvSpPr>
        <p:spPr>
          <a:xfrm>
            <a:off x="923365" y="439271"/>
            <a:ext cx="3254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L’ORCHIDEA</a:t>
            </a:r>
          </a:p>
        </p:txBody>
      </p:sp>
    </p:spTree>
    <p:extLst>
      <p:ext uri="{BB962C8B-B14F-4D97-AF65-F5344CB8AC3E}">
        <p14:creationId xmlns:p14="http://schemas.microsoft.com/office/powerpoint/2010/main" val="223294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 grande Platano alle spalle di Villa Litta Affori Gennaio 2015">
            <a:extLst>
              <a:ext uri="{FF2B5EF4-FFF2-40B4-BE49-F238E27FC236}">
                <a16:creationId xmlns:a16="http://schemas.microsoft.com/office/drawing/2014/main" id="{4EC45898-523E-4694-B5C0-A8FA25DB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53" y="263664"/>
            <a:ext cx="975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325CED-5348-4FD0-AEA2-1036A0AC5604}"/>
              </a:ext>
            </a:extLst>
          </p:cNvPr>
          <p:cNvSpPr txBox="1"/>
          <p:nvPr/>
        </p:nvSpPr>
        <p:spPr>
          <a:xfrm>
            <a:off x="1380565" y="5025838"/>
            <a:ext cx="100852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</a:t>
            </a:r>
            <a:r>
              <a:rPr lang="it-IT" sz="4000" b="1" dirty="0"/>
              <a:t>PLATANO </a:t>
            </a:r>
          </a:p>
          <a:p>
            <a:r>
              <a:rPr lang="it-IT" sz="2800" b="1" dirty="0"/>
              <a:t>DI VILLA LITTA  HA  RESISTITO DAL 1773 AL 2015   </a:t>
            </a:r>
          </a:p>
        </p:txBody>
      </p:sp>
    </p:spTree>
    <p:extLst>
      <p:ext uri="{BB962C8B-B14F-4D97-AF65-F5344CB8AC3E}">
        <p14:creationId xmlns:p14="http://schemas.microsoft.com/office/powerpoint/2010/main" val="3125175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F91AB8-2822-4CBF-9907-4447F6E7E330}"/>
              </a:ext>
            </a:extLst>
          </p:cNvPr>
          <p:cNvSpPr txBox="1"/>
          <p:nvPr/>
        </p:nvSpPr>
        <p:spPr>
          <a:xfrm>
            <a:off x="1622613" y="735106"/>
            <a:ext cx="39355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LA ROSA</a:t>
            </a:r>
          </a:p>
          <a:p>
            <a:endParaRPr lang="it-IT" sz="4000" b="1" dirty="0"/>
          </a:p>
          <a:p>
            <a:r>
              <a:rPr lang="it-IT" sz="2000" b="1" dirty="0"/>
              <a:t>ROSA DI CANDIDATI</a:t>
            </a:r>
          </a:p>
          <a:p>
            <a:r>
              <a:rPr lang="it-IT" sz="2000" b="1" dirty="0"/>
              <a:t>ROSA DEI VENTI</a:t>
            </a:r>
          </a:p>
          <a:p>
            <a:r>
              <a:rPr lang="it-IT" sz="2000" b="1" dirty="0"/>
              <a:t>FRRESCO COME UNA ROSA</a:t>
            </a:r>
          </a:p>
          <a:p>
            <a:r>
              <a:rPr lang="it-IT" sz="2000" b="1" dirty="0"/>
              <a:t>ESSERE TUTTO ROSA E FIORI</a:t>
            </a:r>
          </a:p>
          <a:p>
            <a:endParaRPr lang="it-IT" sz="2000" b="1" dirty="0"/>
          </a:p>
          <a:p>
            <a:endParaRPr lang="it-IT" sz="2000" b="1" dirty="0"/>
          </a:p>
          <a:p>
            <a:r>
              <a:rPr lang="it-IT" sz="2000" b="1" dirty="0"/>
              <a:t>SPINA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88311C-96C8-4B17-ABA8-531551D7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612121"/>
            <a:ext cx="5229955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49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61369A-0BB6-46B3-8852-7359021D4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816" y="1203294"/>
            <a:ext cx="3734321" cy="31246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3A6AB0-A2D7-4434-82C8-F4EC827F5B6C}"/>
              </a:ext>
            </a:extLst>
          </p:cNvPr>
          <p:cNvSpPr txBox="1"/>
          <p:nvPr/>
        </p:nvSpPr>
        <p:spPr>
          <a:xfrm>
            <a:off x="1183341" y="1819835"/>
            <a:ext cx="3523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STELLA ALPINA </a:t>
            </a:r>
          </a:p>
        </p:txBody>
      </p:sp>
    </p:spTree>
    <p:extLst>
      <p:ext uri="{BB962C8B-B14F-4D97-AF65-F5344CB8AC3E}">
        <p14:creationId xmlns:p14="http://schemas.microsoft.com/office/powerpoint/2010/main" val="4066839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3BF1D1-08F9-474C-8D84-7FC60270B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041" y="896471"/>
            <a:ext cx="7033452" cy="44600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E0EBFD-87A0-4D7B-A9F8-9E455038497B}"/>
              </a:ext>
            </a:extLst>
          </p:cNvPr>
          <p:cNvSpPr txBox="1"/>
          <p:nvPr/>
        </p:nvSpPr>
        <p:spPr>
          <a:xfrm>
            <a:off x="941294" y="1541929"/>
            <a:ext cx="27611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IL TULIPANO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2000" b="1" dirty="0"/>
              <a:t>BULBO</a:t>
            </a:r>
          </a:p>
        </p:txBody>
      </p:sp>
    </p:spTree>
    <p:extLst>
      <p:ext uri="{BB962C8B-B14F-4D97-AF65-F5344CB8AC3E}">
        <p14:creationId xmlns:p14="http://schemas.microsoft.com/office/powerpoint/2010/main" val="280266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20D9A4-47FA-4073-ABC9-3BAC51A48FAC}"/>
              </a:ext>
            </a:extLst>
          </p:cNvPr>
          <p:cNvSpPr txBox="1"/>
          <p:nvPr/>
        </p:nvSpPr>
        <p:spPr>
          <a:xfrm>
            <a:off x="1452282" y="806824"/>
            <a:ext cx="389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IL GELSO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C5312B-546A-4BD8-9E9A-3FB9190D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36" y="1551079"/>
            <a:ext cx="4753638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0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35C909-3BBB-479A-BE69-0A2FADCB8FEB}"/>
              </a:ext>
            </a:extLst>
          </p:cNvPr>
          <p:cNvSpPr txBox="1"/>
          <p:nvPr/>
        </p:nvSpPr>
        <p:spPr>
          <a:xfrm>
            <a:off x="690282" y="3411207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LA QUERCIA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5ACD36-E798-4210-AD3A-153157D9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448" y="699248"/>
            <a:ext cx="7542270" cy="5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16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BDCCA0-E35C-4B07-9818-0FC290B9B0FE}"/>
              </a:ext>
            </a:extLst>
          </p:cNvPr>
          <p:cNvSpPr txBox="1"/>
          <p:nvPr/>
        </p:nvSpPr>
        <p:spPr>
          <a:xfrm>
            <a:off x="394447" y="253226"/>
            <a:ext cx="10408024" cy="603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FONTI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/>
              <a:t>renatasalvarani.it/saggi Il sistema delle Pievi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STUDENTI.IT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Focus.it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Dizionario etimologico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FABRIZIO CARAMAGNA.COM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FRANCESCO MENEGHINI.NET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IL COLORE BIANCO ITALIANO E BIAŁY POLACCO –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APPROCCIO SEMANTICO</a:t>
            </a:r>
            <a:r>
              <a:rPr lang="it-IT" sz="1400" dirty="0">
                <a:latin typeface="Arial" panose="020B0604020202020204" pitchFamily="34" charset="0"/>
                <a:ea typeface="TeXGyreTermes-Regular"/>
                <a:cs typeface="Times New Roman" panose="02020603050405020304" pitchFamily="18" charset="0"/>
              </a:rPr>
              <a:t>       </a:t>
            </a: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DOI: </a:t>
            </a:r>
            <a:r>
              <a:rPr lang="it-IT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  <a:hlinkClick r:id="rId2"/>
              </a:rPr>
              <a:t>http://dx.doi.org/10.12775/TSP-W.2018.012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TRECCANI.IT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055firenze.it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Treccani.it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Wikipedia 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Angolo hermes.com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https://www.geopop.it/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aforisticamente.com 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Arial" panose="020B0604020202020204" pitchFamily="34" charset="0"/>
                <a:ea typeface="TeXGyreTermes-Regular"/>
                <a:cs typeface="Arial" panose="020B0604020202020204" pitchFamily="34" charset="0"/>
              </a:rPr>
              <a:t>c4modena.edu.it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Aforisticamente.com</a:t>
            </a:r>
            <a:endParaRPr lang="it-IT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5F5C4F-F7F7-4871-A986-40EFDCD3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7" y="736211"/>
            <a:ext cx="4525006" cy="42201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8C9D65-4EB7-4226-A7E9-0C434E5C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08" y="3047999"/>
            <a:ext cx="6676816" cy="35634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07E20-34F5-4C85-A3C5-F95FD65C48F3}"/>
              </a:ext>
            </a:extLst>
          </p:cNvPr>
          <p:cNvSpPr txBox="1"/>
          <p:nvPr/>
        </p:nvSpPr>
        <p:spPr>
          <a:xfrm>
            <a:off x="6453266" y="1272988"/>
            <a:ext cx="381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PIEVE EMANUELE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897D46-5288-4FD7-A96B-D503C0036A83}"/>
              </a:ext>
            </a:extLst>
          </p:cNvPr>
          <p:cNvSpPr txBox="1"/>
          <p:nvPr/>
        </p:nvSpPr>
        <p:spPr>
          <a:xfrm>
            <a:off x="5423647" y="1919319"/>
            <a:ext cx="636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Scopriamo il significato delle vie di Pieve</a:t>
            </a:r>
          </a:p>
        </p:txBody>
      </p:sp>
    </p:spTree>
    <p:extLst>
      <p:ext uri="{BB962C8B-B14F-4D97-AF65-F5344CB8AC3E}">
        <p14:creationId xmlns:p14="http://schemas.microsoft.com/office/powerpoint/2010/main" val="288518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B71BBF-FF4E-4D8C-A881-09DA62CE4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22" y="220670"/>
            <a:ext cx="9008163" cy="64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66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78929B-C71C-40D8-A978-709D37310CF1}"/>
              </a:ext>
            </a:extLst>
          </p:cNvPr>
          <p:cNvSpPr txBox="1"/>
          <p:nvPr/>
        </p:nvSpPr>
        <p:spPr>
          <a:xfrm>
            <a:off x="1084729" y="842682"/>
            <a:ext cx="10318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LA NOMENCLATURA scientifica delle piante comincia nel 1753, grazie al  botanico LINNEO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3E0E51-32CE-4381-8A56-69986763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61" y="2377378"/>
            <a:ext cx="3038899" cy="32865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51C7BE-CFEC-4077-9A72-6B68BA34B359}"/>
              </a:ext>
            </a:extLst>
          </p:cNvPr>
          <p:cNvSpPr txBox="1"/>
          <p:nvPr/>
        </p:nvSpPr>
        <p:spPr>
          <a:xfrm>
            <a:off x="5058440" y="2250955"/>
            <a:ext cx="58494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Medico e naturalista svedese (1707-1778) che introduce la nomenclatura BINOMIALE: ogni organismo  ha 2 nomi di origine latina:</a:t>
            </a:r>
          </a:p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uno il genere e l’altro indica la specie</a:t>
            </a:r>
          </a:p>
        </p:txBody>
      </p:sp>
    </p:spTree>
    <p:extLst>
      <p:ext uri="{BB962C8B-B14F-4D97-AF65-F5344CB8AC3E}">
        <p14:creationId xmlns:p14="http://schemas.microsoft.com/office/powerpoint/2010/main" val="321573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rtensia: cura e coltivazione">
            <a:extLst>
              <a:ext uri="{FF2B5EF4-FFF2-40B4-BE49-F238E27FC236}">
                <a16:creationId xmlns:a16="http://schemas.microsoft.com/office/drawing/2014/main" id="{6AF1E0F0-02E6-45BB-B3BC-6ACDBEEC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2" y="528918"/>
            <a:ext cx="7243482" cy="54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C5A764-8E3E-40A1-AC69-20C41319F1FB}"/>
              </a:ext>
            </a:extLst>
          </p:cNvPr>
          <p:cNvSpPr txBox="1"/>
          <p:nvPr/>
        </p:nvSpPr>
        <p:spPr>
          <a:xfrm>
            <a:off x="8175812" y="2375647"/>
            <a:ext cx="2501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ORTENSIA</a:t>
            </a:r>
          </a:p>
          <a:p>
            <a:endParaRPr lang="it-IT" sz="3200" b="1" dirty="0"/>
          </a:p>
          <a:p>
            <a:r>
              <a:rPr lang="it-IT" sz="3200" b="1" dirty="0"/>
              <a:t>O</a:t>
            </a:r>
          </a:p>
          <a:p>
            <a:endParaRPr lang="it-IT" sz="3200" b="1" dirty="0"/>
          </a:p>
          <a:p>
            <a:r>
              <a:rPr lang="it-IT" sz="3200" b="1" dirty="0"/>
              <a:t> HIDRANGEA </a:t>
            </a:r>
          </a:p>
        </p:txBody>
      </p:sp>
    </p:spTree>
    <p:extLst>
      <p:ext uri="{BB962C8B-B14F-4D97-AF65-F5344CB8AC3E}">
        <p14:creationId xmlns:p14="http://schemas.microsoft.com/office/powerpoint/2010/main" val="210643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458FC4-D1E4-4457-9AE6-751F563352CE}"/>
              </a:ext>
            </a:extLst>
          </p:cNvPr>
          <p:cNvSpPr txBox="1"/>
          <p:nvPr/>
        </p:nvSpPr>
        <p:spPr>
          <a:xfrm>
            <a:off x="4222377" y="1721224"/>
            <a:ext cx="29314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/>
              <a:t>TRONCO</a:t>
            </a:r>
          </a:p>
          <a:p>
            <a:r>
              <a:rPr lang="it-IT" sz="4400" b="1" dirty="0"/>
              <a:t>RADICE</a:t>
            </a:r>
          </a:p>
          <a:p>
            <a:r>
              <a:rPr lang="it-IT" sz="4400" b="1" dirty="0"/>
              <a:t>RAMO</a:t>
            </a:r>
          </a:p>
          <a:p>
            <a:r>
              <a:rPr lang="it-IT" sz="4400" b="1" dirty="0"/>
              <a:t>FOGLIA</a:t>
            </a:r>
          </a:p>
        </p:txBody>
      </p:sp>
    </p:spTree>
    <p:extLst>
      <p:ext uri="{BB962C8B-B14F-4D97-AF65-F5344CB8AC3E}">
        <p14:creationId xmlns:p14="http://schemas.microsoft.com/office/powerpoint/2010/main" val="31218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CACBC0-65D7-4B29-9C83-D9C9F62F2D2E}"/>
              </a:ext>
            </a:extLst>
          </p:cNvPr>
          <p:cNvSpPr txBox="1"/>
          <p:nvPr/>
        </p:nvSpPr>
        <p:spPr>
          <a:xfrm>
            <a:off x="1281953" y="484094"/>
            <a:ext cx="9753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IL COLORE VERDE</a:t>
            </a:r>
          </a:p>
          <a:p>
            <a:endParaRPr lang="it-IT" dirty="0"/>
          </a:p>
          <a:p>
            <a:r>
              <a:rPr lang="it-IT" sz="2400" b="1" dirty="0"/>
              <a:t>LA CLOROFILLA</a:t>
            </a:r>
          </a:p>
          <a:p>
            <a:endParaRPr lang="it-IT" sz="2400" b="1" dirty="0"/>
          </a:p>
          <a:p>
            <a:endParaRPr lang="it-IT" sz="2400" b="1" dirty="0"/>
          </a:p>
          <a:p>
            <a:r>
              <a:rPr lang="it-IT" sz="2400" b="1" dirty="0"/>
              <a:t>SEMAFORO VERDE</a:t>
            </a:r>
          </a:p>
          <a:p>
            <a:r>
              <a:rPr lang="it-IT" sz="2400" b="1" dirty="0"/>
              <a:t>ESSERE AL VERDE</a:t>
            </a:r>
          </a:p>
          <a:p>
            <a:r>
              <a:rPr lang="it-IT" sz="2400" b="1" dirty="0"/>
              <a:t>VERDE SPERANZA</a:t>
            </a:r>
          </a:p>
          <a:p>
            <a:r>
              <a:rPr lang="it-IT" sz="2400" b="1" dirty="0"/>
              <a:t>L’ERBA DEL VICINO E’ SEMPRE PIU’ VERDE</a:t>
            </a:r>
          </a:p>
          <a:p>
            <a:r>
              <a:rPr lang="it-IT" sz="2400" b="1" dirty="0"/>
              <a:t>AVERE IL POLLICE VERDE</a:t>
            </a:r>
          </a:p>
          <a:p>
            <a:r>
              <a:rPr lang="it-IT" sz="2400" b="1" dirty="0"/>
              <a:t>VERDI D’INVIDIA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02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D6B5C8-0F04-443B-ADD8-0D95A9915982}"/>
              </a:ext>
            </a:extLst>
          </p:cNvPr>
          <p:cNvSpPr txBox="1"/>
          <p:nvPr/>
        </p:nvSpPr>
        <p:spPr>
          <a:xfrm>
            <a:off x="1658470" y="1524000"/>
            <a:ext cx="8875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Arial" panose="020B0604020202020204" pitchFamily="34" charset="0"/>
              </a:rPr>
              <a:t>C’è qualcuno seduto all’ombra oggi perché qualcun altro ha piantato un albero molto tempo fa.</a:t>
            </a:r>
            <a:br>
              <a:rPr lang="it-IT" sz="4000" b="1" i="1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Arial" panose="020B0604020202020204" pitchFamily="34" charset="0"/>
              </a:rPr>
            </a:br>
            <a:r>
              <a:rPr lang="it-IT" sz="4000" i="1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Arial" panose="020B0604020202020204" pitchFamily="34" charset="0"/>
              </a:rPr>
              <a:t>(Warren Buffett)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918560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18786</TotalTime>
  <Words>362</Words>
  <Application>Microsoft Office PowerPoint</Application>
  <PresentationFormat>Widescreen</PresentationFormat>
  <Paragraphs>113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35</cp:revision>
  <dcterms:created xsi:type="dcterms:W3CDTF">2024-10-14T09:49:01Z</dcterms:created>
  <dcterms:modified xsi:type="dcterms:W3CDTF">2025-02-18T09:45:26Z</dcterms:modified>
</cp:coreProperties>
</file>